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4DE305-451D-4417-82A1-EC43A1B89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D5E20B-52B9-4B65-8CB8-3831F9B4F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3C683B-8B3F-43F8-8F1E-11BBC964A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6A25-E6E7-4481-A917-61936B87FE8F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E9D16-1C06-4897-B6C4-E9CBE9793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F79EB5-6D25-43BC-A637-37D54DE00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BC38-0702-4846-A283-F3FC292903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78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AE1E8-C293-4CFB-967E-3B6E20E8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71EBE91-B5EE-4049-9732-B467BB6BA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967BAD-6C2C-4E2E-B6A3-BAAEBEA22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6A25-E6E7-4481-A917-61936B87FE8F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590FE2-8678-44E7-9E55-6FF4B626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867599-A649-425A-B816-8724738A2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BC38-0702-4846-A283-F3FC292903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60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FACA584-BEE5-4A02-8D02-10767C75E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7129679-03C0-4F2A-825E-4767CBAB9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1C9031-695D-4F8E-9DE2-D3863F22D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6A25-E6E7-4481-A917-61936B87FE8F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DEBBA7-0C4C-4573-9835-C2A371CD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C1A2C4-2E00-4015-98B0-6746608C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BC38-0702-4846-A283-F3FC292903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52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37EC2C-6B1E-41D6-88B4-C0F44B63B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6CBF55-E64E-4CC6-AFBA-6A2128B1B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A61D43-45AB-4DD2-AED5-1D59A76E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6A25-E6E7-4481-A917-61936B87FE8F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2E4219-EEA5-4D51-B644-9455C922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F98239-A8C8-4AA8-961E-51A3AD96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BC38-0702-4846-A283-F3FC292903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35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F1FE54-6B26-4135-89BA-EBBE0A2F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355744-4119-4244-ADBE-761B9B33B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B9013E-30D7-4C73-9E40-A018D1918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6A25-E6E7-4481-A917-61936B87FE8F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5828F9-5E78-42B1-8AD6-078305323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9D41C9-634D-4543-93D5-5AF2925E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BC38-0702-4846-A283-F3FC292903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43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D65C24-735C-4CDB-9ECB-01DC68B6D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87F07D-22D9-4A97-9839-8E2CA45AE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A8EB16F-E4E0-4B4B-A7FF-09CCE384E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A39AA8-E270-4478-BEEB-E20D24897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6A25-E6E7-4481-A917-61936B87FE8F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A57587-C179-4AD5-A2A9-6314E17B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DC6240-2A67-4DE5-9D13-15DF017BA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BC38-0702-4846-A283-F3FC292903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70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673A37-C347-4B49-874F-CABC035B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07DC21-4713-409E-913C-7CAE3AC99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B38DDA-DBD3-411C-AE4F-BCAC3646E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BD26143-7DAC-4B59-938C-06F3D0BC2B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3B4788A-DE2A-4748-8B45-EC25752F8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DE90587-E63A-41D7-8FAC-A428A56C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6A25-E6E7-4481-A917-61936B87FE8F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D966BB7-36B3-48DD-9A62-5BBA66402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9DCFB83-E045-45CC-90C8-0549B6059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BC38-0702-4846-A283-F3FC292903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30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09242-409C-46FA-A45E-8BB1C57CA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B01AA64-0587-46CF-B7F5-936412C95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6A25-E6E7-4481-A917-61936B87FE8F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CB1AEBF-E248-48C8-AF54-DDA2C1E23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E33F90D-95C7-4496-96E3-1920EA32D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BC38-0702-4846-A283-F3FC292903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64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429CC32-3CC3-4B7C-B050-C07B7B305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6A25-E6E7-4481-A917-61936B87FE8F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383709A-7D7B-4539-A6EB-45F80BDE3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16E1E0-FD35-4BAE-B9C0-1B43B7E0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BC38-0702-4846-A283-F3FC292903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81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CE68A-C781-441E-AD2E-9B55D814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05462F-9A04-484D-9DC1-F72E93B0E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D753CD4-7F78-4409-A0A6-CE364B6DF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2653CC-0897-498D-A383-30C71C5D8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6A25-E6E7-4481-A917-61936B87FE8F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978711-C0A7-4456-8D70-8246AFB1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13EBDF6-A655-414E-8A42-77C92F65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BC38-0702-4846-A283-F3FC292903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87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E4407-1342-4FB4-B427-500194CC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E445614-41CF-479B-8A5D-99723DD1B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7253C9-DA64-4AED-99A6-8D64E008B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C5DB6B1-81C5-45AD-92FA-56B28D2A5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6A25-E6E7-4481-A917-61936B87FE8F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222303-6A2D-4346-B55A-F1F06E3C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7B5F47-B6DA-4F43-A1F7-89CE2C14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BC38-0702-4846-A283-F3FC292903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16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F5B4BD4-4CB0-4E88-BC1D-8CFD892F7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35A6E7-311A-4F48-AEDB-FA1A15FE6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7147DD-E450-4238-B876-880DD2442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F6A25-E6E7-4481-A917-61936B87FE8F}" type="datetimeFigureOut">
              <a:rPr lang="cs-CZ" smtClean="0"/>
              <a:t>03.03.2023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C75780-6229-4E30-974C-95A5D6080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93A50C-A588-4B67-A25D-BD63BDBDB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6BC38-0702-4846-A283-F3FC292903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84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703492-CB96-48AC-9CE2-FB53BAAA8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7493" y="-1640102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cs-CZ" sz="10000" b="1" u="sng" dirty="0">
                <a:latin typeface="Baguet Script" panose="00000500000000000000" pitchFamily="2" charset="-18"/>
                <a:cs typeface="Arial" panose="020B0604020202020204" pitchFamily="34" charset="0"/>
              </a:rPr>
              <a:t>Vaření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EDF4C512-622C-23B8-0C33-A9B3FA2CC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92" y="643467"/>
            <a:ext cx="458220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9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3B93213-CA27-44FD-8599-E801F6FE4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jídlo, několik&#10;&#10;Popis byl vytvořen automaticky">
            <a:extLst>
              <a:ext uri="{FF2B5EF4-FFF2-40B4-BE49-F238E27FC236}">
                <a16:creationId xmlns:a16="http://schemas.microsoft.com/office/drawing/2014/main" id="{ADB834C8-A116-6698-2795-0B5F31449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424"/>
          <a:stretch/>
        </p:blipFill>
        <p:spPr>
          <a:xfrm>
            <a:off x="-2" y="1"/>
            <a:ext cx="6015566" cy="3346638"/>
          </a:xfrm>
          <a:prstGeom prst="rect">
            <a:avLst/>
          </a:prstGeom>
        </p:spPr>
      </p:pic>
      <p:pic>
        <p:nvPicPr>
          <p:cNvPr id="7" name="Obrázek 6" descr="Obsah obrázku jídlo, sendvič, svačina, houska&#10;&#10;Popis byl vytvořen automaticky">
            <a:extLst>
              <a:ext uri="{FF2B5EF4-FFF2-40B4-BE49-F238E27FC236}">
                <a16:creationId xmlns:a16="http://schemas.microsoft.com/office/drawing/2014/main" id="{6672C06A-647E-ECDA-0296-A0E762C4D0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2" r="1" b="1579"/>
          <a:stretch/>
        </p:blipFill>
        <p:spPr>
          <a:xfrm>
            <a:off x="-2" y="3514964"/>
            <a:ext cx="6015569" cy="3343035"/>
          </a:xfrm>
          <a:prstGeom prst="rect">
            <a:avLst/>
          </a:prstGeom>
        </p:spPr>
      </p:pic>
      <p:pic>
        <p:nvPicPr>
          <p:cNvPr id="5" name="Obrázek 4" descr="Obsah obrázku jídlo, talíř, uspořádáno, obsahující&#10;&#10;Popis byl vytvořen automaticky">
            <a:extLst>
              <a:ext uri="{FF2B5EF4-FFF2-40B4-BE49-F238E27FC236}">
                <a16:creationId xmlns:a16="http://schemas.microsoft.com/office/drawing/2014/main" id="{F2FAB2C9-1DD9-C693-10A1-53E86A46A5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r="24306" b="-1"/>
          <a:stretch/>
        </p:blipFill>
        <p:spPr>
          <a:xfrm>
            <a:off x="6176436" y="10"/>
            <a:ext cx="6015564" cy="6857989"/>
          </a:xfrm>
          <a:prstGeom prst="rect">
            <a:avLst/>
          </a:pr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68DD075C-962D-412E-A72C-43CE3406F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1919319"/>
            <a:ext cx="9618287" cy="3506002"/>
          </a:xfrm>
          <a:custGeom>
            <a:avLst/>
            <a:gdLst>
              <a:gd name="connsiteX0" fmla="*/ 9010601 w 9618287"/>
              <a:gd name="connsiteY0" fmla="*/ 0 h 2914188"/>
              <a:gd name="connsiteX1" fmla="*/ 8490105 w 9618287"/>
              <a:gd name="connsiteY1" fmla="*/ 46498 h 2914188"/>
              <a:gd name="connsiteX2" fmla="*/ 7660973 w 9618287"/>
              <a:gd name="connsiteY2" fmla="*/ 97425 h 2914188"/>
              <a:gd name="connsiteX3" fmla="*/ 7221559 w 9618287"/>
              <a:gd name="connsiteY3" fmla="*/ 130638 h 2914188"/>
              <a:gd name="connsiteX4" fmla="*/ 6240725 w 9618287"/>
              <a:gd name="connsiteY4" fmla="*/ 141709 h 2914188"/>
              <a:gd name="connsiteX5" fmla="*/ 5406362 w 9618287"/>
              <a:gd name="connsiteY5" fmla="*/ 137281 h 2914188"/>
              <a:gd name="connsiteX6" fmla="*/ 4252902 w 9618287"/>
              <a:gd name="connsiteY6" fmla="*/ 139495 h 2914188"/>
              <a:gd name="connsiteX7" fmla="*/ 3214523 w 9618287"/>
              <a:gd name="connsiteY7" fmla="*/ 201493 h 2914188"/>
              <a:gd name="connsiteX8" fmla="*/ 1948593 w 9618287"/>
              <a:gd name="connsiteY8" fmla="*/ 197064 h 2914188"/>
              <a:gd name="connsiteX9" fmla="*/ 1203157 w 9618287"/>
              <a:gd name="connsiteY9" fmla="*/ 312203 h 2914188"/>
              <a:gd name="connsiteX10" fmla="*/ 1412402 w 9618287"/>
              <a:gd name="connsiteY10" fmla="*/ 352059 h 2914188"/>
              <a:gd name="connsiteX11" fmla="*/ 1781196 w 9618287"/>
              <a:gd name="connsiteY11" fmla="*/ 438414 h 2914188"/>
              <a:gd name="connsiteX12" fmla="*/ 1820429 w 9618287"/>
              <a:gd name="connsiteY12" fmla="*/ 493769 h 2914188"/>
              <a:gd name="connsiteX13" fmla="*/ 1765503 w 9618287"/>
              <a:gd name="connsiteY13" fmla="*/ 520339 h 2914188"/>
              <a:gd name="connsiteX14" fmla="*/ 1605954 w 9618287"/>
              <a:gd name="connsiteY14" fmla="*/ 571266 h 2914188"/>
              <a:gd name="connsiteX15" fmla="*/ 2194455 w 9618287"/>
              <a:gd name="connsiteY15" fmla="*/ 646549 h 2914188"/>
              <a:gd name="connsiteX16" fmla="*/ 1985211 w 9618287"/>
              <a:gd name="connsiteY16" fmla="*/ 693048 h 2914188"/>
              <a:gd name="connsiteX17" fmla="*/ 1768118 w 9618287"/>
              <a:gd name="connsiteY17" fmla="*/ 726261 h 2914188"/>
              <a:gd name="connsiteX18" fmla="*/ 1532718 w 9618287"/>
              <a:gd name="connsiteY18" fmla="*/ 750617 h 2914188"/>
              <a:gd name="connsiteX19" fmla="*/ 1318242 w 9618287"/>
              <a:gd name="connsiteY19" fmla="*/ 799330 h 2914188"/>
              <a:gd name="connsiteX20" fmla="*/ 1877972 w 9618287"/>
              <a:gd name="connsiteY20" fmla="*/ 819258 h 2914188"/>
              <a:gd name="connsiteX21" fmla="*/ 1587645 w 9618287"/>
              <a:gd name="connsiteY21" fmla="*/ 863542 h 2914188"/>
              <a:gd name="connsiteX22" fmla="*/ 1349629 w 9618287"/>
              <a:gd name="connsiteY22" fmla="*/ 921112 h 2914188"/>
              <a:gd name="connsiteX23" fmla="*/ 1182233 w 9618287"/>
              <a:gd name="connsiteY23" fmla="*/ 947682 h 2914188"/>
              <a:gd name="connsiteX24" fmla="*/ 1004375 w 9618287"/>
              <a:gd name="connsiteY24" fmla="*/ 954325 h 2914188"/>
              <a:gd name="connsiteX25" fmla="*/ 962526 w 9618287"/>
              <a:gd name="connsiteY25" fmla="*/ 996394 h 2914188"/>
              <a:gd name="connsiteX26" fmla="*/ 1017453 w 9618287"/>
              <a:gd name="connsiteY26" fmla="*/ 1040679 h 2914188"/>
              <a:gd name="connsiteX27" fmla="*/ 1101150 w 9618287"/>
              <a:gd name="connsiteY27" fmla="*/ 1045107 h 2914188"/>
              <a:gd name="connsiteX28" fmla="*/ 1600722 w 9618287"/>
              <a:gd name="connsiteY28" fmla="*/ 1056179 h 2914188"/>
              <a:gd name="connsiteX29" fmla="*/ 0 w 9618287"/>
              <a:gd name="connsiteY29" fmla="*/ 1153603 h 2914188"/>
              <a:gd name="connsiteX30" fmla="*/ 217092 w 9618287"/>
              <a:gd name="connsiteY30" fmla="*/ 1213388 h 2914188"/>
              <a:gd name="connsiteX31" fmla="*/ 290327 w 9618287"/>
              <a:gd name="connsiteY31" fmla="*/ 1377240 h 2914188"/>
              <a:gd name="connsiteX32" fmla="*/ 557114 w 9618287"/>
              <a:gd name="connsiteY32" fmla="*/ 1470236 h 2914188"/>
              <a:gd name="connsiteX33" fmla="*/ 729742 w 9618287"/>
              <a:gd name="connsiteY33" fmla="*/ 1503450 h 2914188"/>
              <a:gd name="connsiteX34" fmla="*/ 1124690 w 9618287"/>
              <a:gd name="connsiteY34" fmla="*/ 1552163 h 2914188"/>
              <a:gd name="connsiteX35" fmla="*/ 1182233 w 9618287"/>
              <a:gd name="connsiteY35" fmla="*/ 1631874 h 2914188"/>
              <a:gd name="connsiteX36" fmla="*/ 1231929 w 9618287"/>
              <a:gd name="connsiteY36" fmla="*/ 1720442 h 2914188"/>
              <a:gd name="connsiteX37" fmla="*/ 1336551 w 9618287"/>
              <a:gd name="connsiteY37" fmla="*/ 1778012 h 2914188"/>
              <a:gd name="connsiteX38" fmla="*/ 523113 w 9618287"/>
              <a:gd name="connsiteY38" fmla="*/ 1769155 h 2914188"/>
              <a:gd name="connsiteX39" fmla="*/ 1441173 w 9618287"/>
              <a:gd name="connsiteY39" fmla="*/ 1955149 h 2914188"/>
              <a:gd name="connsiteX40" fmla="*/ 1360091 w 9618287"/>
              <a:gd name="connsiteY40" fmla="*/ 2028218 h 2914188"/>
              <a:gd name="connsiteX41" fmla="*/ 1862278 w 9618287"/>
              <a:gd name="connsiteY41" fmla="*/ 2127858 h 2914188"/>
              <a:gd name="connsiteX42" fmla="*/ 1592876 w 9618287"/>
              <a:gd name="connsiteY42" fmla="*/ 2138928 h 2914188"/>
              <a:gd name="connsiteX43" fmla="*/ 3159597 w 9618287"/>
              <a:gd name="connsiteY43" fmla="*/ 2555200 h 2914188"/>
              <a:gd name="connsiteX44" fmla="*/ 5395900 w 9618287"/>
              <a:gd name="connsiteY44" fmla="*/ 2856333 h 2914188"/>
              <a:gd name="connsiteX45" fmla="*/ 6269496 w 9618287"/>
              <a:gd name="connsiteY45" fmla="*/ 2913902 h 2914188"/>
              <a:gd name="connsiteX46" fmla="*/ 7263407 w 9618287"/>
              <a:gd name="connsiteY46" fmla="*/ 2896189 h 2914188"/>
              <a:gd name="connsiteX47" fmla="*/ 8730736 w 9618287"/>
              <a:gd name="connsiteY47" fmla="*/ 2685838 h 2914188"/>
              <a:gd name="connsiteX48" fmla="*/ 9463093 w 9618287"/>
              <a:gd name="connsiteY48" fmla="*/ 2340421 h 2914188"/>
              <a:gd name="connsiteX49" fmla="*/ 9611812 w 9618287"/>
              <a:gd name="connsiteY49" fmla="*/ 2218951 h 2914188"/>
              <a:gd name="connsiteX50" fmla="*/ 9618287 w 9618287"/>
              <a:gd name="connsiteY50" fmla="*/ 2212999 h 2914188"/>
              <a:gd name="connsiteX51" fmla="*/ 9618287 w 9618287"/>
              <a:gd name="connsiteY51" fmla="*/ 601232 h 2914188"/>
              <a:gd name="connsiteX52" fmla="*/ 9604333 w 9618287"/>
              <a:gd name="connsiteY52" fmla="*/ 600051 h 2914188"/>
              <a:gd name="connsiteX53" fmla="*/ 9314006 w 9618287"/>
              <a:gd name="connsiteY53" fmla="*/ 491554 h 2914188"/>
              <a:gd name="connsiteX54" fmla="*/ 8932135 w 9618287"/>
              <a:gd name="connsiteY54" fmla="*/ 314418 h 2914188"/>
              <a:gd name="connsiteX55" fmla="*/ 8824896 w 9618287"/>
              <a:gd name="connsiteY55" fmla="*/ 290061 h 2914188"/>
              <a:gd name="connsiteX56" fmla="*/ 9010601 w 9618287"/>
              <a:gd name="connsiteY56" fmla="*/ 0 h 291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9618287" h="2914188">
                <a:moveTo>
                  <a:pt x="9010601" y="0"/>
                </a:moveTo>
                <a:cubicBezTo>
                  <a:pt x="8832744" y="53140"/>
                  <a:pt x="8662733" y="53140"/>
                  <a:pt x="8490105" y="46498"/>
                </a:cubicBezTo>
                <a:cubicBezTo>
                  <a:pt x="8212855" y="35427"/>
                  <a:pt x="7935607" y="70855"/>
                  <a:pt x="7660973" y="97425"/>
                </a:cubicBezTo>
                <a:cubicBezTo>
                  <a:pt x="7514501" y="110710"/>
                  <a:pt x="7368031" y="128424"/>
                  <a:pt x="7221559" y="130638"/>
                </a:cubicBezTo>
                <a:cubicBezTo>
                  <a:pt x="6894615" y="137281"/>
                  <a:pt x="6565054" y="121781"/>
                  <a:pt x="6240725" y="141709"/>
                </a:cubicBezTo>
                <a:cubicBezTo>
                  <a:pt x="5963475" y="159423"/>
                  <a:pt x="5683611" y="139495"/>
                  <a:pt x="5406362" y="137281"/>
                </a:cubicBezTo>
                <a:cubicBezTo>
                  <a:pt x="5021875" y="135067"/>
                  <a:pt x="4634773" y="119567"/>
                  <a:pt x="4252902" y="139495"/>
                </a:cubicBezTo>
                <a:cubicBezTo>
                  <a:pt x="3905030" y="154995"/>
                  <a:pt x="3557160" y="159423"/>
                  <a:pt x="3214523" y="201493"/>
                </a:cubicBezTo>
                <a:cubicBezTo>
                  <a:pt x="2790802" y="223635"/>
                  <a:pt x="2369698" y="210350"/>
                  <a:pt x="1948593" y="197064"/>
                </a:cubicBezTo>
                <a:cubicBezTo>
                  <a:pt x="1689652" y="188207"/>
                  <a:pt x="1433327" y="159423"/>
                  <a:pt x="1203157" y="312203"/>
                </a:cubicBezTo>
                <a:cubicBezTo>
                  <a:pt x="1265931" y="347631"/>
                  <a:pt x="1341782" y="340988"/>
                  <a:pt x="1412402" y="352059"/>
                </a:cubicBezTo>
                <a:cubicBezTo>
                  <a:pt x="1537949" y="374201"/>
                  <a:pt x="1663496" y="396343"/>
                  <a:pt x="1781196" y="438414"/>
                </a:cubicBezTo>
                <a:cubicBezTo>
                  <a:pt x="1807351" y="447270"/>
                  <a:pt x="1830891" y="464984"/>
                  <a:pt x="1820429" y="493769"/>
                </a:cubicBezTo>
                <a:cubicBezTo>
                  <a:pt x="1812583" y="515911"/>
                  <a:pt x="1786427" y="515911"/>
                  <a:pt x="1765503" y="520339"/>
                </a:cubicBezTo>
                <a:cubicBezTo>
                  <a:pt x="1718423" y="533624"/>
                  <a:pt x="1660880" y="524768"/>
                  <a:pt x="1605954" y="571266"/>
                </a:cubicBezTo>
                <a:cubicBezTo>
                  <a:pt x="1815198" y="595623"/>
                  <a:pt x="2016597" y="549124"/>
                  <a:pt x="2194455" y="646549"/>
                </a:cubicBezTo>
                <a:cubicBezTo>
                  <a:pt x="2129066" y="695262"/>
                  <a:pt x="2055831" y="684191"/>
                  <a:pt x="1985211" y="693048"/>
                </a:cubicBezTo>
                <a:cubicBezTo>
                  <a:pt x="1911975" y="701905"/>
                  <a:pt x="1841354" y="717404"/>
                  <a:pt x="1768118" y="726261"/>
                </a:cubicBezTo>
                <a:cubicBezTo>
                  <a:pt x="1689652" y="737332"/>
                  <a:pt x="1611184" y="739546"/>
                  <a:pt x="1532718" y="750617"/>
                </a:cubicBezTo>
                <a:cubicBezTo>
                  <a:pt x="1467329" y="759474"/>
                  <a:pt x="1396709" y="743974"/>
                  <a:pt x="1318242" y="799330"/>
                </a:cubicBezTo>
                <a:cubicBezTo>
                  <a:pt x="1511794" y="839186"/>
                  <a:pt x="1687035" y="779402"/>
                  <a:pt x="1877972" y="819258"/>
                </a:cubicBezTo>
                <a:cubicBezTo>
                  <a:pt x="1765503" y="854685"/>
                  <a:pt x="1673958" y="843614"/>
                  <a:pt x="1587645" y="863542"/>
                </a:cubicBezTo>
                <a:cubicBezTo>
                  <a:pt x="1509177" y="883470"/>
                  <a:pt x="1415017" y="861328"/>
                  <a:pt x="1349629" y="921112"/>
                </a:cubicBezTo>
                <a:cubicBezTo>
                  <a:pt x="1299933" y="967610"/>
                  <a:pt x="1247622" y="974252"/>
                  <a:pt x="1182233" y="947682"/>
                </a:cubicBezTo>
                <a:cubicBezTo>
                  <a:pt x="1124690" y="923326"/>
                  <a:pt x="1061917" y="929968"/>
                  <a:pt x="1004375" y="954325"/>
                </a:cubicBezTo>
                <a:cubicBezTo>
                  <a:pt x="983451" y="963182"/>
                  <a:pt x="962526" y="974252"/>
                  <a:pt x="962526" y="996394"/>
                </a:cubicBezTo>
                <a:cubicBezTo>
                  <a:pt x="962526" y="1027394"/>
                  <a:pt x="988681" y="1036251"/>
                  <a:pt x="1017453" y="1040679"/>
                </a:cubicBezTo>
                <a:cubicBezTo>
                  <a:pt x="1043609" y="1045107"/>
                  <a:pt x="1074995" y="1049536"/>
                  <a:pt x="1101150" y="1045107"/>
                </a:cubicBezTo>
                <a:cubicBezTo>
                  <a:pt x="1268546" y="1020751"/>
                  <a:pt x="1433327" y="1060607"/>
                  <a:pt x="1600722" y="1056179"/>
                </a:cubicBezTo>
                <a:cubicBezTo>
                  <a:pt x="1074995" y="1151390"/>
                  <a:pt x="544037" y="1120391"/>
                  <a:pt x="0" y="1153603"/>
                </a:cubicBezTo>
                <a:cubicBezTo>
                  <a:pt x="70620" y="1220030"/>
                  <a:pt x="162165" y="1164675"/>
                  <a:pt x="217092" y="1213388"/>
                </a:cubicBezTo>
                <a:cubicBezTo>
                  <a:pt x="164780" y="1315242"/>
                  <a:pt x="185705" y="1370597"/>
                  <a:pt x="290327" y="1377240"/>
                </a:cubicBezTo>
                <a:cubicBezTo>
                  <a:pt x="392334" y="1383882"/>
                  <a:pt x="502188" y="1348455"/>
                  <a:pt x="557114" y="1470236"/>
                </a:cubicBezTo>
                <a:cubicBezTo>
                  <a:pt x="572807" y="1507878"/>
                  <a:pt x="669584" y="1496807"/>
                  <a:pt x="729742" y="1503450"/>
                </a:cubicBezTo>
                <a:cubicBezTo>
                  <a:pt x="860519" y="1518949"/>
                  <a:pt x="999144" y="1503450"/>
                  <a:pt x="1124690" y="1552163"/>
                </a:cubicBezTo>
                <a:cubicBezTo>
                  <a:pt x="1174386" y="1569876"/>
                  <a:pt x="1208389" y="1583162"/>
                  <a:pt x="1182233" y="1631874"/>
                </a:cubicBezTo>
                <a:cubicBezTo>
                  <a:pt x="1156078" y="1682801"/>
                  <a:pt x="1190080" y="1700514"/>
                  <a:pt x="1231929" y="1720442"/>
                </a:cubicBezTo>
                <a:cubicBezTo>
                  <a:pt x="1263316" y="1735942"/>
                  <a:pt x="1310395" y="1731513"/>
                  <a:pt x="1336551" y="1778012"/>
                </a:cubicBezTo>
                <a:cubicBezTo>
                  <a:pt x="1061917" y="1771369"/>
                  <a:pt x="795130" y="1733728"/>
                  <a:pt x="523113" y="1769155"/>
                </a:cubicBezTo>
                <a:cubicBezTo>
                  <a:pt x="821286" y="1857724"/>
                  <a:pt x="1148231" y="1853295"/>
                  <a:pt x="1441173" y="1955149"/>
                </a:cubicBezTo>
                <a:cubicBezTo>
                  <a:pt x="1430711" y="1990577"/>
                  <a:pt x="1362706" y="1975076"/>
                  <a:pt x="1360091" y="2028218"/>
                </a:cubicBezTo>
                <a:cubicBezTo>
                  <a:pt x="1514409" y="2083574"/>
                  <a:pt x="1700114" y="2045931"/>
                  <a:pt x="1862278" y="2127858"/>
                </a:cubicBezTo>
                <a:cubicBezTo>
                  <a:pt x="1768118" y="2165499"/>
                  <a:pt x="1681805" y="2103501"/>
                  <a:pt x="1592876" y="2138928"/>
                </a:cubicBezTo>
                <a:cubicBezTo>
                  <a:pt x="1621647" y="2192070"/>
                  <a:pt x="2924196" y="2519773"/>
                  <a:pt x="3159597" y="2555200"/>
                </a:cubicBezTo>
                <a:cubicBezTo>
                  <a:pt x="3638243" y="2628269"/>
                  <a:pt x="5016643" y="2814263"/>
                  <a:pt x="5395900" y="2856333"/>
                </a:cubicBezTo>
                <a:cubicBezTo>
                  <a:pt x="5688842" y="2887332"/>
                  <a:pt x="5979169" y="2911688"/>
                  <a:pt x="6269496" y="2913902"/>
                </a:cubicBezTo>
                <a:cubicBezTo>
                  <a:pt x="6601672" y="2916116"/>
                  <a:pt x="6931232" y="2905046"/>
                  <a:pt x="7263407" y="2896189"/>
                </a:cubicBezTo>
                <a:cubicBezTo>
                  <a:pt x="7760365" y="2882904"/>
                  <a:pt x="8249474" y="2829762"/>
                  <a:pt x="8730736" y="2685838"/>
                </a:cubicBezTo>
                <a:cubicBezTo>
                  <a:pt x="8984446" y="2610556"/>
                  <a:pt x="9235540" y="2515344"/>
                  <a:pt x="9463093" y="2340421"/>
                </a:cubicBezTo>
                <a:cubicBezTo>
                  <a:pt x="9513442" y="2302226"/>
                  <a:pt x="9562975" y="2261540"/>
                  <a:pt x="9611812" y="2218951"/>
                </a:cubicBezTo>
                <a:lnTo>
                  <a:pt x="9618287" y="2212999"/>
                </a:lnTo>
                <a:lnTo>
                  <a:pt x="9618287" y="601232"/>
                </a:lnTo>
                <a:lnTo>
                  <a:pt x="9604333" y="600051"/>
                </a:lnTo>
                <a:cubicBezTo>
                  <a:pt x="9504942" y="595623"/>
                  <a:pt x="9405551" y="564623"/>
                  <a:pt x="9314006" y="491554"/>
                </a:cubicBezTo>
                <a:cubicBezTo>
                  <a:pt x="9193691" y="394129"/>
                  <a:pt x="9065528" y="336560"/>
                  <a:pt x="8932135" y="314418"/>
                </a:cubicBezTo>
                <a:cubicBezTo>
                  <a:pt x="8898132" y="309989"/>
                  <a:pt x="8864130" y="298919"/>
                  <a:pt x="8824896" y="290061"/>
                </a:cubicBezTo>
                <a:cubicBezTo>
                  <a:pt x="8882439" y="185994"/>
                  <a:pt x="8987062" y="168279"/>
                  <a:pt x="9010601" y="0"/>
                </a:cubicBez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F1D3B6-151A-F681-03AC-83CA4DD41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84" y="2171700"/>
            <a:ext cx="5917915" cy="1164810"/>
          </a:xfrm>
        </p:spPr>
        <p:txBody>
          <a:bodyPr anchor="b">
            <a:normAutofit/>
          </a:bodyPr>
          <a:lstStyle/>
          <a:p>
            <a:r>
              <a:rPr lang="cs-CZ" sz="5500" u="sng" dirty="0">
                <a:latin typeface="Baguet Script" panose="00000500000000000000" pitchFamily="2" charset="-18"/>
              </a:rPr>
              <a:t>Vaření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7EC51B-FFA3-2435-D2F8-50C8B7FEE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684" y="3490623"/>
            <a:ext cx="5342562" cy="1505164"/>
          </a:xfrm>
        </p:spPr>
        <p:txBody>
          <a:bodyPr>
            <a:normAutofit fontScale="92500" lnSpcReduction="10000"/>
          </a:bodyPr>
          <a:lstStyle/>
          <a:p>
            <a:r>
              <a:rPr lang="cs-CZ" sz="2500" dirty="0"/>
              <a:t>Volitelný předmět pro žáky 9. ročníku</a:t>
            </a:r>
          </a:p>
          <a:p>
            <a:r>
              <a:rPr lang="cs-CZ" sz="2500" dirty="0"/>
              <a:t>Výuka probíhá ve cvičné kuchyňce</a:t>
            </a:r>
          </a:p>
          <a:p>
            <a:r>
              <a:rPr lang="cs-CZ" sz="2500" dirty="0">
                <a:latin typeface="Cambria" panose="02040503050406030204" pitchFamily="18" charset="0"/>
                <a:ea typeface="Cambria" panose="02040503050406030204" pitchFamily="18" charset="0"/>
              </a:rPr>
              <a:t>Výuka probíhá 1x za 14 dní ve dvou vyučovacích hodinách (odpoledních)</a:t>
            </a:r>
            <a:endParaRPr lang="en-US" sz="2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2536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jídlo, interiér, ovoce, přepážka&#10;&#10;Popis byl vytvořen automaticky">
            <a:extLst>
              <a:ext uri="{FF2B5EF4-FFF2-40B4-BE49-F238E27FC236}">
                <a16:creationId xmlns:a16="http://schemas.microsoft.com/office/drawing/2014/main" id="{5E220C36-F866-730E-F653-ECCD23979C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4" r="-2" b="1279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Obrázek 6" descr="Obsah obrázku jídlo, zelenina, různé, různorodost&#10;&#10;Popis byl vytvořen automaticky">
            <a:extLst>
              <a:ext uri="{FF2B5EF4-FFF2-40B4-BE49-F238E27FC236}">
                <a16:creationId xmlns:a16="http://schemas.microsoft.com/office/drawing/2014/main" id="{C9397AF1-2365-C243-95DF-E427E8492C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6" r="-2" b="10035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1A47C4-A56D-1E07-317B-9EDD4DB74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1261872"/>
            <a:ext cx="4832802" cy="841248"/>
          </a:xfrm>
        </p:spPr>
        <p:txBody>
          <a:bodyPr>
            <a:normAutofit/>
          </a:bodyPr>
          <a:lstStyle/>
          <a:p>
            <a:r>
              <a:rPr lang="cs-CZ" sz="5000" dirty="0">
                <a:latin typeface="Baguet Script" panose="00000500000000000000" pitchFamily="2" charset="-18"/>
              </a:rPr>
              <a:t>Zaměření výuky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8D68DB-D84D-7B1C-C9D9-CC8CC2FC4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929631"/>
            <a:ext cx="4832803" cy="3247331"/>
          </a:xfrm>
        </p:spPr>
        <p:txBody>
          <a:bodyPr>
            <a:normAutofit/>
          </a:bodyPr>
          <a:lstStyle/>
          <a:p>
            <a:r>
              <a:rPr lang="cs-CZ" sz="2500" dirty="0"/>
              <a:t>Získávání a rozvíjení základních dovedností při přípravě pokrmů podle témat nebo surovin</a:t>
            </a:r>
          </a:p>
          <a:p>
            <a:pPr marL="0" indent="0">
              <a:buNone/>
            </a:pPr>
            <a:endParaRPr lang="cs-CZ" sz="2500" dirty="0"/>
          </a:p>
          <a:p>
            <a:r>
              <a:rPr lang="cs-CZ" sz="2500" dirty="0"/>
              <a:t>Získávání základních informací o zdravé výživě </a:t>
            </a:r>
          </a:p>
        </p:txBody>
      </p:sp>
    </p:spTree>
    <p:extLst>
      <p:ext uri="{BB962C8B-B14F-4D97-AF65-F5344CB8AC3E}">
        <p14:creationId xmlns:p14="http://schemas.microsoft.com/office/powerpoint/2010/main" val="67848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DE97D8-B6A5-D1EE-E768-6ECD6B6B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295399"/>
            <a:ext cx="4960945" cy="1362075"/>
          </a:xfrm>
        </p:spPr>
        <p:txBody>
          <a:bodyPr>
            <a:normAutofit/>
          </a:bodyPr>
          <a:lstStyle/>
          <a:p>
            <a:r>
              <a:rPr lang="cs-CZ" dirty="0">
                <a:latin typeface="Baguet Script" panose="00000500000000000000" pitchFamily="2" charset="-18"/>
              </a:rPr>
              <a:t>Cíl  </a:t>
            </a:r>
            <a:r>
              <a:rPr lang="cs-CZ" sz="5500" dirty="0">
                <a:latin typeface="Baguet Script" panose="00000500000000000000" pitchFamily="2" charset="-18"/>
              </a:rPr>
              <a:t>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819923-4824-A8FD-ED87-13F1AF99F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5657849" cy="2747962"/>
          </a:xfrm>
        </p:spPr>
        <p:txBody>
          <a:bodyPr>
            <a:normAutofit/>
          </a:bodyPr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Rozvíjení kreativity, tvořivosti, originality a samostatnosti žáků.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dirty="0"/>
          </a:p>
        </p:txBody>
      </p:sp>
      <p:pic>
        <p:nvPicPr>
          <p:cNvPr id="7" name="Obrázek 6" descr="Obsah obrázku ovoce, obsahující, krájené, uspořádáno&#10;&#10;Popis byl vytvořen automaticky">
            <a:extLst>
              <a:ext uri="{FF2B5EF4-FFF2-40B4-BE49-F238E27FC236}">
                <a16:creationId xmlns:a16="http://schemas.microsoft.com/office/drawing/2014/main" id="{4A52C441-0F17-ECC6-C157-A118EF4C3D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1" r="17515" b="-3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Obrázek 10" descr="Obsah obrázku osoba, jídlo, kuchyně, interiér&#10;&#10;Popis byl vytvořen automaticky">
            <a:extLst>
              <a:ext uri="{FF2B5EF4-FFF2-40B4-BE49-F238E27FC236}">
                <a16:creationId xmlns:a16="http://schemas.microsoft.com/office/drawing/2014/main" id="{BF2EA14B-318E-AA2B-6F69-1788DDC02D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r="17065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9" name="Obrázek 8" descr="Obsah obrázku rostlina&#10;&#10;Popis byl vytvořen automaticky">
            <a:extLst>
              <a:ext uri="{FF2B5EF4-FFF2-40B4-BE49-F238E27FC236}">
                <a16:creationId xmlns:a16="http://schemas.microsoft.com/office/drawing/2014/main" id="{86895B0D-4201-28FD-A8E7-7C96046A63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6" r="38937" b="1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9797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jídlo, talíř, rajče, ovoce&#10;&#10;Popis byl vytvořen automaticky">
            <a:extLst>
              <a:ext uri="{FF2B5EF4-FFF2-40B4-BE49-F238E27FC236}">
                <a16:creationId xmlns:a16="http://schemas.microsoft.com/office/drawing/2014/main" id="{5BE1C332-EACD-DD91-98F8-FE70711BF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" r="2" b="24912"/>
          <a:stretch/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9" name="Obrázek 8" descr="Obsah obrázku jídlo, čerstvé, zelenina&#10;&#10;Popis byl vytvořen automaticky">
            <a:extLst>
              <a:ext uri="{FF2B5EF4-FFF2-40B4-BE49-F238E27FC236}">
                <a16:creationId xmlns:a16="http://schemas.microsoft.com/office/drawing/2014/main" id="{4CE74153-E4F8-1089-EC9B-9624482725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1" r="11747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7" name="Obrázek 6" descr="Obsah obrázku jídlo, rýže, talíř, různé&#10;&#10;Popis byl vytvořen automaticky">
            <a:extLst>
              <a:ext uri="{FF2B5EF4-FFF2-40B4-BE49-F238E27FC236}">
                <a16:creationId xmlns:a16="http://schemas.microsoft.com/office/drawing/2014/main" id="{069B989E-392E-A53C-1FB8-CFDAD4D81D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7" r="-1" b="20654"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B29729F-AA4F-432E-0CBB-F381D6DD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96130"/>
            <a:ext cx="5505814" cy="15769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500" kern="1200" dirty="0" err="1">
                <a:solidFill>
                  <a:schemeClr val="tx1"/>
                </a:solidFill>
                <a:latin typeface="Baguet Script" panose="00000500000000000000" pitchFamily="2" charset="-18"/>
              </a:rPr>
              <a:t>Téma</a:t>
            </a:r>
            <a:r>
              <a:rPr lang="cs-CZ" sz="5500" kern="1200" dirty="0">
                <a:solidFill>
                  <a:schemeClr val="tx1"/>
                </a:solidFill>
                <a:latin typeface="Baguet Script" panose="00000500000000000000" pitchFamily="2" charset="-18"/>
              </a:rPr>
              <a:t>:</a:t>
            </a:r>
            <a:r>
              <a:rPr lang="en-US" sz="5500" kern="1200" dirty="0">
                <a:solidFill>
                  <a:schemeClr val="tx1"/>
                </a:solidFill>
                <a:latin typeface="Baguet Script" panose="00000500000000000000" pitchFamily="2" charset="-18"/>
              </a:rPr>
              <a:t> </a:t>
            </a:r>
            <a:r>
              <a:rPr lang="en-US" sz="5500" kern="1200" dirty="0" err="1">
                <a:solidFill>
                  <a:schemeClr val="tx1"/>
                </a:solidFill>
                <a:latin typeface="Baguet Script" panose="00000500000000000000" pitchFamily="2" charset="-18"/>
              </a:rPr>
              <a:t>saláty</a:t>
            </a:r>
            <a:endParaRPr lang="en-US" sz="5500" kern="1200" dirty="0">
              <a:solidFill>
                <a:schemeClr val="tx1"/>
              </a:solidFill>
              <a:latin typeface="Baguet Scrip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3285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26C624C-963C-4795-B05B-6565DB5A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Obrázek 8" descr="Obsah obrázku jídlo, těstoviny, plast, oběd&#10;&#10;Popis byl vytvořen automaticky">
            <a:extLst>
              <a:ext uri="{FF2B5EF4-FFF2-40B4-BE49-F238E27FC236}">
                <a16:creationId xmlns:a16="http://schemas.microsoft.com/office/drawing/2014/main" id="{38A061B2-AE59-5F3A-E1C8-392FA0B3A8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2" r="33550" b="-1"/>
          <a:stretch/>
        </p:blipFill>
        <p:spPr>
          <a:xfrm>
            <a:off x="20" y="10"/>
            <a:ext cx="3728839" cy="4197358"/>
          </a:xfrm>
          <a:prstGeom prst="rect">
            <a:avLst/>
          </a:prstGeom>
        </p:spPr>
      </p:pic>
      <p:pic>
        <p:nvPicPr>
          <p:cNvPr id="7" name="Obrázek 6" descr="Obsah obrázku jídlo, talíř, těstoviny, maso&#10;&#10;Popis byl vytvořen automaticky">
            <a:extLst>
              <a:ext uri="{FF2B5EF4-FFF2-40B4-BE49-F238E27FC236}">
                <a16:creationId xmlns:a16="http://schemas.microsoft.com/office/drawing/2014/main" id="{267410BF-EBC3-45E9-1BAC-2E309C2BA6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2" r="7211" b="-3"/>
          <a:stretch/>
        </p:blipFill>
        <p:spPr>
          <a:xfrm>
            <a:off x="3847755" y="5"/>
            <a:ext cx="3686887" cy="4197368"/>
          </a:xfrm>
          <a:custGeom>
            <a:avLst/>
            <a:gdLst/>
            <a:ahLst/>
            <a:cxnLst/>
            <a:rect l="l" t="t" r="r" b="b"/>
            <a:pathLst>
              <a:path w="3686887" h="4197368">
                <a:moveTo>
                  <a:pt x="0" y="0"/>
                </a:moveTo>
                <a:lnTo>
                  <a:pt x="3686887" y="0"/>
                </a:lnTo>
                <a:lnTo>
                  <a:pt x="3686887" y="3832811"/>
                </a:lnTo>
                <a:lnTo>
                  <a:pt x="3497100" y="3826712"/>
                </a:lnTo>
                <a:cubicBezTo>
                  <a:pt x="3497100" y="3826712"/>
                  <a:pt x="3493758" y="3826712"/>
                  <a:pt x="3493758" y="3826712"/>
                </a:cubicBezTo>
                <a:cubicBezTo>
                  <a:pt x="3426914" y="3823370"/>
                  <a:pt x="3363416" y="3823370"/>
                  <a:pt x="3296571" y="3820027"/>
                </a:cubicBezTo>
                <a:cubicBezTo>
                  <a:pt x="3065966" y="3820027"/>
                  <a:pt x="2835360" y="3820027"/>
                  <a:pt x="2608095" y="3820027"/>
                </a:cubicBezTo>
                <a:cubicBezTo>
                  <a:pt x="2384173" y="3910265"/>
                  <a:pt x="2140198" y="3833396"/>
                  <a:pt x="1919619" y="3903581"/>
                </a:cubicBezTo>
                <a:cubicBezTo>
                  <a:pt x="1685670" y="3900239"/>
                  <a:pt x="1465092" y="3970423"/>
                  <a:pt x="1234485" y="4000503"/>
                </a:cubicBezTo>
                <a:cubicBezTo>
                  <a:pt x="1060693" y="4013871"/>
                  <a:pt x="883561" y="3997160"/>
                  <a:pt x="723139" y="4067345"/>
                </a:cubicBezTo>
                <a:cubicBezTo>
                  <a:pt x="661310" y="4095753"/>
                  <a:pt x="606165" y="4128339"/>
                  <a:pt x="583188" y="4172622"/>
                </a:cubicBezTo>
                <a:lnTo>
                  <a:pt x="575662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11" name="Obrázek 10" descr="Obsah obrázku talíř, jídlo, bílá, těstoviny&#10;&#10;Popis byl vytvořen automaticky">
            <a:extLst>
              <a:ext uri="{FF2B5EF4-FFF2-40B4-BE49-F238E27FC236}">
                <a16:creationId xmlns:a16="http://schemas.microsoft.com/office/drawing/2014/main" id="{7BC864E0-4BD1-1E53-5D48-08DB207C70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" r="17921" b="-3"/>
          <a:stretch/>
        </p:blipFill>
        <p:spPr>
          <a:xfrm>
            <a:off x="7653541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5" name="Zástupný obsah 4" descr="Obsah obrázku jídlo&#10;&#10;Popis byl vytvořen automaticky">
            <a:extLst>
              <a:ext uri="{FF2B5EF4-FFF2-40B4-BE49-F238E27FC236}">
                <a16:creationId xmlns:a16="http://schemas.microsoft.com/office/drawing/2014/main" id="{F95E1B36-A441-4799-AE9F-6E4AFCCD3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 b="23121"/>
          <a:stretch/>
        </p:blipFill>
        <p:spPr>
          <a:xfrm>
            <a:off x="20" y="4297691"/>
            <a:ext cx="6836830" cy="2560309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1496956-FAE9-2F11-9C48-D7994F18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4181474"/>
            <a:ext cx="5505814" cy="14713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500" kern="1200" dirty="0" err="1">
                <a:solidFill>
                  <a:schemeClr val="tx1"/>
                </a:solidFill>
                <a:latin typeface="Baguet Script" panose="00000500000000000000" pitchFamily="2" charset="-18"/>
              </a:rPr>
              <a:t>Téma</a:t>
            </a:r>
            <a:r>
              <a:rPr lang="en-US" sz="5500" kern="1200" dirty="0">
                <a:solidFill>
                  <a:schemeClr val="tx1"/>
                </a:solidFill>
                <a:latin typeface="Baguet Script" panose="00000500000000000000" pitchFamily="2" charset="-18"/>
              </a:rPr>
              <a:t>:</a:t>
            </a:r>
            <a:r>
              <a:rPr lang="cs-CZ" sz="5500" kern="1200" dirty="0">
                <a:solidFill>
                  <a:schemeClr val="tx1"/>
                </a:solidFill>
                <a:latin typeface="Baguet Script" panose="00000500000000000000" pitchFamily="2" charset="-18"/>
              </a:rPr>
              <a:t> </a:t>
            </a:r>
            <a:r>
              <a:rPr lang="en-US" sz="5500" kern="1200" dirty="0" err="1">
                <a:solidFill>
                  <a:schemeClr val="tx1"/>
                </a:solidFill>
                <a:latin typeface="Baguet Script" panose="00000500000000000000" pitchFamily="2" charset="-18"/>
              </a:rPr>
              <a:t>těstoviny</a:t>
            </a:r>
            <a:endParaRPr lang="en-US" sz="5500" kern="1200" dirty="0">
              <a:solidFill>
                <a:schemeClr val="tx1"/>
              </a:solidFill>
              <a:latin typeface="Baguet Scrip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3690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jídlo, talíř, maso, uspořádáno&#10;&#10;Popis byl vytvořen automaticky">
            <a:extLst>
              <a:ext uri="{FF2B5EF4-FFF2-40B4-BE49-F238E27FC236}">
                <a16:creationId xmlns:a16="http://schemas.microsoft.com/office/drawing/2014/main" id="{C445DC95-549C-9B41-595C-D8DE849A36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9" r="-2" b="12715"/>
          <a:stretch/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5" name="Zástupný obsah 4" descr="Obsah obrázku jídlo, talíř, těstoviny, obsahující&#10;&#10;Popis byl vytvořen automaticky">
            <a:extLst>
              <a:ext uri="{FF2B5EF4-FFF2-40B4-BE49-F238E27FC236}">
                <a16:creationId xmlns:a16="http://schemas.microsoft.com/office/drawing/2014/main" id="{C5833290-43C1-92F4-0F39-32BC29A68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r="18828" b="-1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11" name="Obrázek 10" descr="Obsah obrázku jídlo, pánev, černá, mísa&#10;&#10;Popis byl vytvořen automaticky">
            <a:extLst>
              <a:ext uri="{FF2B5EF4-FFF2-40B4-BE49-F238E27FC236}">
                <a16:creationId xmlns:a16="http://schemas.microsoft.com/office/drawing/2014/main" id="{03173AA6-4DD4-6CD4-128D-6FA6BA0A45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32" r="-1" b="14163"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D958022-2928-83B6-ABFA-E0C3CE13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96130"/>
            <a:ext cx="5505814" cy="157691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500" kern="1200" dirty="0" err="1">
                <a:solidFill>
                  <a:schemeClr val="tx1"/>
                </a:solidFill>
                <a:latin typeface="Baguet Script" panose="00000500000000000000" pitchFamily="2" charset="-18"/>
              </a:rPr>
              <a:t>Téma</a:t>
            </a:r>
            <a:r>
              <a:rPr lang="en-US" sz="5500" kern="1200" dirty="0">
                <a:solidFill>
                  <a:schemeClr val="tx1"/>
                </a:solidFill>
                <a:latin typeface="Baguet Script" panose="00000500000000000000" pitchFamily="2" charset="-18"/>
              </a:rPr>
              <a:t>: </a:t>
            </a:r>
            <a:r>
              <a:rPr lang="en-US" sz="5500" kern="1200" dirty="0" err="1">
                <a:solidFill>
                  <a:schemeClr val="tx1"/>
                </a:solidFill>
                <a:latin typeface="Baguet Script" panose="00000500000000000000" pitchFamily="2" charset="-18"/>
              </a:rPr>
              <a:t>kuřecí</a:t>
            </a:r>
            <a:r>
              <a:rPr lang="en-US" sz="5500" kern="1200" dirty="0">
                <a:solidFill>
                  <a:schemeClr val="tx1"/>
                </a:solidFill>
                <a:latin typeface="Baguet Script" panose="00000500000000000000" pitchFamily="2" charset="-18"/>
              </a:rPr>
              <a:t> </a:t>
            </a:r>
            <a:r>
              <a:rPr lang="en-US" sz="5500" kern="1200" dirty="0" err="1">
                <a:solidFill>
                  <a:schemeClr val="tx1"/>
                </a:solidFill>
                <a:latin typeface="Baguet Script" panose="00000500000000000000" pitchFamily="2" charset="-18"/>
              </a:rPr>
              <a:t>maso</a:t>
            </a:r>
            <a:endParaRPr lang="en-US" sz="5500" kern="1200" dirty="0">
              <a:solidFill>
                <a:schemeClr val="tx1"/>
              </a:solidFill>
              <a:latin typeface="Baguet Scrip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0897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jídlo, stůl, interiér, talíř&#10;&#10;Popis byl vytvořen automaticky">
            <a:extLst>
              <a:ext uri="{FF2B5EF4-FFF2-40B4-BE49-F238E27FC236}">
                <a16:creationId xmlns:a16="http://schemas.microsoft.com/office/drawing/2014/main" id="{002BC716-F4FD-228F-B0CE-0F437FA37C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r="5323" b="-3"/>
          <a:stretch/>
        </p:blipFill>
        <p:spPr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9" name="Obrázek 8" descr="Obsah obrázku jídlo, interiér, talíř, mísa&#10;&#10;Popis byl vytvořen automaticky">
            <a:extLst>
              <a:ext uri="{FF2B5EF4-FFF2-40B4-BE49-F238E27FC236}">
                <a16:creationId xmlns:a16="http://schemas.microsoft.com/office/drawing/2014/main" id="{C0FB577F-4BCB-592C-D317-65592303A5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" r="13581" b="1"/>
          <a:stretch/>
        </p:blipFill>
        <p:spPr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7" name="Obrázek 6" descr="Obsah obrázku talíř, jídlo, mísa, polévka&#10;&#10;Popis byl vytvořen automaticky">
            <a:extLst>
              <a:ext uri="{FF2B5EF4-FFF2-40B4-BE49-F238E27FC236}">
                <a16:creationId xmlns:a16="http://schemas.microsoft.com/office/drawing/2014/main" id="{9853F4F2-898C-51A8-0F9A-96B477FB85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" r="2" b="2"/>
          <a:stretch/>
        </p:blipFill>
        <p:spPr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0AC801-C542-771A-43E8-CC4A1BED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32" y="2400300"/>
            <a:ext cx="4397136" cy="126119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000" kern="1200" dirty="0" err="1">
                <a:solidFill>
                  <a:schemeClr val="tx1"/>
                </a:solidFill>
                <a:latin typeface="Baguet Script" panose="00000500000000000000" pitchFamily="2" charset="-18"/>
              </a:rPr>
              <a:t>Téma</a:t>
            </a:r>
            <a:r>
              <a:rPr lang="en-US" sz="5000" kern="1200" dirty="0">
                <a:solidFill>
                  <a:schemeClr val="tx1"/>
                </a:solidFill>
                <a:latin typeface="Baguet Script" panose="00000500000000000000" pitchFamily="2" charset="-18"/>
              </a:rPr>
              <a:t>: </a:t>
            </a:r>
            <a:r>
              <a:rPr lang="en-US" sz="5000" kern="1200" dirty="0" err="1">
                <a:solidFill>
                  <a:schemeClr val="tx1"/>
                </a:solidFill>
                <a:latin typeface="Baguet Script" panose="00000500000000000000" pitchFamily="2" charset="-18"/>
              </a:rPr>
              <a:t>polévky</a:t>
            </a:r>
            <a:endParaRPr lang="en-US" sz="5000" kern="1200" dirty="0">
              <a:solidFill>
                <a:schemeClr val="tx1"/>
              </a:solidFill>
              <a:latin typeface="Baguet Script" panose="00000500000000000000" pitchFamily="2" charset="-1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Obrázek 10" descr="Obsah obrázku jídlo, mísa, polévka, kontejner&#10;&#10;Popis byl vytvořen automaticky">
            <a:extLst>
              <a:ext uri="{FF2B5EF4-FFF2-40B4-BE49-F238E27FC236}">
                <a16:creationId xmlns:a16="http://schemas.microsoft.com/office/drawing/2014/main" id="{BA1BD6A6-ABBB-9428-0A32-AE9CEA7D66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r="22405" b="-1"/>
          <a:stretch/>
        </p:blipFill>
        <p:spPr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230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72</Words>
  <Application>Microsoft Office PowerPoint</Application>
  <PresentationFormat>Širokoúhlá obrazovka</PresentationFormat>
  <Paragraphs>15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Baguet Script</vt:lpstr>
      <vt:lpstr>Calibri</vt:lpstr>
      <vt:lpstr>Calibri Light</vt:lpstr>
      <vt:lpstr>Cambria</vt:lpstr>
      <vt:lpstr>Motiv Office</vt:lpstr>
      <vt:lpstr>Vaření</vt:lpstr>
      <vt:lpstr>Vaření</vt:lpstr>
      <vt:lpstr>Zaměření výuky</vt:lpstr>
      <vt:lpstr>Cíl  předmětu</vt:lpstr>
      <vt:lpstr>Téma: saláty</vt:lpstr>
      <vt:lpstr>Téma: těstoviny</vt:lpstr>
      <vt:lpstr>Téma: kuřecí maso</vt:lpstr>
      <vt:lpstr>Téma: polévky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Rozdělení vláken</dc:title>
  <dc:creator>Eva Mertová</dc:creator>
  <cp:lastModifiedBy>Michaela Fröhlichová</cp:lastModifiedBy>
  <cp:revision>11</cp:revision>
  <dcterms:created xsi:type="dcterms:W3CDTF">2021-05-04T15:53:51Z</dcterms:created>
  <dcterms:modified xsi:type="dcterms:W3CDTF">2023-03-03T12:16:42Z</dcterms:modified>
</cp:coreProperties>
</file>